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7248">
          <p15:clr>
            <a:srgbClr val="A4A3A4"/>
          </p15:clr>
        </p15:guide>
        <p15:guide id="2" orient="horz" pos="648">
          <p15:clr>
            <a:srgbClr val="A4A3A4"/>
          </p15:clr>
        </p15:guide>
        <p15:guide id="3" orient="horz" pos="712">
          <p15:clr>
            <a:srgbClr val="A4A3A4"/>
          </p15:clr>
        </p15:guide>
        <p15:guide id="4" orient="horz" pos="3936">
          <p15:clr>
            <a:srgbClr val="A4A3A4"/>
          </p15:clr>
        </p15:guide>
        <p15:guide id="5" orient="horz" pos="3864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ibCAThWKAwV+00mWTUnFb4D5+7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A2ADD32-C0A3-41F6-82E8-088A53A6AA5E}">
  <a:tblStyle styleId="{1A2ADD32-C0A3-41F6-82E8-088A53A6AA5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248"/>
        <p:guide pos="648" orient="horz"/>
        <p:guide pos="712" orient="horz"/>
        <p:guide pos="3936" orient="horz"/>
        <p:guide pos="386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9fa1efc2de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9fa1efc2de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9fa1efc2de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9fa1efc2de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9fa1efc2de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9fa1efc2de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fa1efc2de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9fa1efc2de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28"/>
            <a:ext cx="12192000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4"/>
          <p:cNvSpPr txBox="1"/>
          <p:nvPr>
            <p:ph type="ctrTitle"/>
          </p:nvPr>
        </p:nvSpPr>
        <p:spPr>
          <a:xfrm>
            <a:off x="660400" y="1918953"/>
            <a:ext cx="54356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7C0"/>
              </a:buClr>
              <a:buSzPts val="4000"/>
              <a:buFont typeface="Arial"/>
              <a:buNone/>
              <a:defRPr sz="4000">
                <a:solidFill>
                  <a:srgbClr val="0067C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4"/>
          <p:cNvSpPr txBox="1"/>
          <p:nvPr>
            <p:ph idx="1" type="subTitle"/>
          </p:nvPr>
        </p:nvSpPr>
        <p:spPr>
          <a:xfrm>
            <a:off x="660400" y="3655399"/>
            <a:ext cx="5435600" cy="508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67C0"/>
              </a:buClr>
              <a:buSzPts val="1600"/>
              <a:buNone/>
              <a:defRPr sz="1600">
                <a:solidFill>
                  <a:srgbClr val="0067C0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4"/>
          <p:cNvSpPr txBox="1"/>
          <p:nvPr>
            <p:ph idx="2" type="body"/>
          </p:nvPr>
        </p:nvSpPr>
        <p:spPr>
          <a:xfrm>
            <a:off x="660400" y="5586374"/>
            <a:ext cx="451788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3" type="body"/>
          </p:nvPr>
        </p:nvSpPr>
        <p:spPr>
          <a:xfrm>
            <a:off x="660398" y="5859780"/>
            <a:ext cx="451788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660400" y="1500187"/>
            <a:ext cx="2836562" cy="915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" type="body"/>
          </p:nvPr>
        </p:nvSpPr>
        <p:spPr>
          <a:xfrm>
            <a:off x="3745078" y="1500188"/>
            <a:ext cx="7773821" cy="463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AutoNum type="arabicPeriod"/>
              <a:defRPr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arenR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0" type="dt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25"/>
          <p:cNvCxnSpPr/>
          <p:nvPr/>
        </p:nvCxnSpPr>
        <p:spPr>
          <a:xfrm>
            <a:off x="3621019" y="1500188"/>
            <a:ext cx="0" cy="4633913"/>
          </a:xfrm>
          <a:prstGeom prst="straightConnector1">
            <a:avLst/>
          </a:prstGeom>
          <a:solidFill>
            <a:srgbClr val="FFCC00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" name="Google Shape;28;p25"/>
          <p:cNvSpPr/>
          <p:nvPr/>
        </p:nvSpPr>
        <p:spPr>
          <a:xfrm>
            <a:off x="2626456" y="5219207"/>
            <a:ext cx="870506" cy="915667"/>
          </a:xfrm>
          <a:custGeom>
            <a:rect b="b" l="l" r="r" t="t"/>
            <a:pathLst>
              <a:path extrusionOk="0" h="5401" w="5127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0" type="dt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428"/>
            <a:ext cx="12192000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7"/>
          <p:cNvSpPr txBox="1"/>
          <p:nvPr>
            <p:ph type="title"/>
          </p:nvPr>
        </p:nvSpPr>
        <p:spPr>
          <a:xfrm>
            <a:off x="6076950" y="2727351"/>
            <a:ext cx="5435600" cy="987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7C0"/>
              </a:buClr>
              <a:buSzPts val="2400"/>
              <a:buFont typeface="Arial"/>
              <a:buNone/>
              <a:defRPr sz="2400">
                <a:solidFill>
                  <a:srgbClr val="0067C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1" type="body"/>
          </p:nvPr>
        </p:nvSpPr>
        <p:spPr>
          <a:xfrm>
            <a:off x="6083300" y="3714750"/>
            <a:ext cx="5435600" cy="519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67C0"/>
              </a:buClr>
              <a:buSzPts val="1100"/>
              <a:buNone/>
              <a:defRPr sz="1100">
                <a:solidFill>
                  <a:srgbClr val="0067C0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2000"/>
              <a:buNone/>
              <a:defRPr sz="2000">
                <a:solidFill>
                  <a:srgbClr val="8C8C8C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 sz="1800">
                <a:solidFill>
                  <a:srgbClr val="8C8C8C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1600"/>
              <a:buNone/>
              <a:defRPr sz="1600">
                <a:solidFill>
                  <a:srgbClr val="8C8C8C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1600"/>
              <a:buNone/>
              <a:defRPr sz="1600">
                <a:solidFill>
                  <a:srgbClr val="8C8C8C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1600"/>
              <a:buNone/>
              <a:defRPr sz="1600">
                <a:solidFill>
                  <a:srgbClr val="8C8C8C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1600"/>
              <a:buNone/>
              <a:defRPr sz="1600">
                <a:solidFill>
                  <a:srgbClr val="8C8C8C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1600"/>
              <a:buNone/>
              <a:defRPr sz="1600">
                <a:solidFill>
                  <a:srgbClr val="8C8C8C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1600"/>
              <a:buNone/>
              <a:defRPr sz="1600">
                <a:solidFill>
                  <a:srgbClr val="8C8C8C"/>
                </a:solidFill>
              </a:defRPr>
            </a:lvl9pPr>
          </a:lstStyle>
          <a:p/>
        </p:txBody>
      </p:sp>
      <p:sp>
        <p:nvSpPr>
          <p:cNvPr id="38" name="Google Shape;38;p27"/>
          <p:cNvSpPr txBox="1"/>
          <p:nvPr>
            <p:ph idx="10" type="dt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1" type="body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10" type="dt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9"/>
          <p:cNvSpPr txBox="1"/>
          <p:nvPr>
            <p:ph idx="10" type="dt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showMasterSp="0">
  <p:cSld name="Closing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28"/>
            <a:ext cx="12192000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0"/>
          <p:cNvSpPr txBox="1"/>
          <p:nvPr>
            <p:ph type="title"/>
          </p:nvPr>
        </p:nvSpPr>
        <p:spPr>
          <a:xfrm>
            <a:off x="660400" y="2300125"/>
            <a:ext cx="4864100" cy="22577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7C0"/>
              </a:buClr>
              <a:buSzPts val="6000"/>
              <a:buFont typeface="Arial"/>
              <a:buNone/>
              <a:defRPr sz="6000">
                <a:solidFill>
                  <a:srgbClr val="0067C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1" type="body"/>
          </p:nvPr>
        </p:nvSpPr>
        <p:spPr>
          <a:xfrm>
            <a:off x="660400" y="5570220"/>
            <a:ext cx="451788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2" type="body"/>
          </p:nvPr>
        </p:nvSpPr>
        <p:spPr>
          <a:xfrm>
            <a:off x="660400" y="5844540"/>
            <a:ext cx="451788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0" type="dt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C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homepages.inf.ed.ac.uk/rbf/Fish4Knowledge/" TargetMode="External"/><Relationship Id="rId4" Type="http://schemas.openxmlformats.org/officeDocument/2006/relationships/hyperlink" Target="https://alzayats.github.io/DeepFish/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i.org/10.1007/978-3-319-30208-9_1" TargetMode="External"/><Relationship Id="rId4" Type="http://schemas.openxmlformats.org/officeDocument/2006/relationships/hyperlink" Target="https://doi.org/10.1007/s11277-019-06634-1" TargetMode="External"/><Relationship Id="rId11" Type="http://schemas.openxmlformats.org/officeDocument/2006/relationships/hyperlink" Target="https://doi.org/10.48550/arXiv.1602.07261" TargetMode="External"/><Relationship Id="rId10" Type="http://schemas.openxmlformats.org/officeDocument/2006/relationships/hyperlink" Target="https://doi.org/10.48550/arXiv.1801.04381" TargetMode="External"/><Relationship Id="rId12" Type="http://schemas.openxmlformats.org/officeDocument/2006/relationships/hyperlink" Target="https://doi.org/10.1016/j.fishres.2018.03.008" TargetMode="External"/><Relationship Id="rId9" Type="http://schemas.openxmlformats.org/officeDocument/2006/relationships/hyperlink" Target="https://doi.org/10.1002/lom3.10113" TargetMode="External"/><Relationship Id="rId5" Type="http://schemas.openxmlformats.org/officeDocument/2006/relationships/hyperlink" Target="https://doi.org/10.48550/arXiv.1511.08458" TargetMode="External"/><Relationship Id="rId6" Type="http://schemas.openxmlformats.org/officeDocument/2006/relationships/hyperlink" Target="https://doi.org/10.1016/j.jksuci.2021.05.015" TargetMode="External"/><Relationship Id="rId7" Type="http://schemas.openxmlformats.org/officeDocument/2006/relationships/hyperlink" Target="https://doi.org/10.1109/icapr.2017.8593044" TargetMode="External"/><Relationship Id="rId8" Type="http://schemas.openxmlformats.org/officeDocument/2006/relationships/hyperlink" Target="https://doi.org/10.1038/s41598-020-71639-x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/>
          <p:nvPr/>
        </p:nvSpPr>
        <p:spPr>
          <a:xfrm>
            <a:off x="660400" y="1028700"/>
            <a:ext cx="10858500" cy="5207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 txBox="1"/>
          <p:nvPr>
            <p:ph type="ctrTitle"/>
          </p:nvPr>
        </p:nvSpPr>
        <p:spPr>
          <a:xfrm>
            <a:off x="2093432" y="1801154"/>
            <a:ext cx="8005135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Based </a:t>
            </a:r>
            <a:b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Fish Species Classification</a:t>
            </a:r>
            <a:endParaRPr/>
          </a:p>
        </p:txBody>
      </p:sp>
      <p:sp>
        <p:nvSpPr>
          <p:cNvPr id="62" name="Google Shape;62;p1"/>
          <p:cNvSpPr txBox="1"/>
          <p:nvPr>
            <p:ph idx="1" type="subTitle"/>
          </p:nvPr>
        </p:nvSpPr>
        <p:spPr>
          <a:xfrm>
            <a:off x="2222795" y="3556593"/>
            <a:ext cx="7746410" cy="2064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Tiffany Li, Sainath Veerla, Jinthy Swetha Mamillapalli, Deva Kumar Gajulamandyam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Applied Data Science, San José State University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270 Data Analytics Processes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Eduardo Chan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November 20, 2023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67C0"/>
              </a:buClr>
              <a:buSzPts val="9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 txBox="1"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Project Plan – Gantt Chart</a:t>
            </a:r>
            <a:endParaRPr/>
          </a:p>
        </p:txBody>
      </p:sp>
      <p:sp>
        <p:nvSpPr>
          <p:cNvPr id="169" name="Google Shape;169;p10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270 Group 5</a:t>
            </a:r>
            <a:endParaRPr/>
          </a:p>
        </p:txBody>
      </p:sp>
      <p:sp>
        <p:nvSpPr>
          <p:cNvPr id="170" name="Google Shape;170;p10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4764" y="1123425"/>
            <a:ext cx="8009772" cy="4949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Project Plan – PERT Chart</a:t>
            </a:r>
            <a:endParaRPr/>
          </a:p>
        </p:txBody>
      </p:sp>
      <p:sp>
        <p:nvSpPr>
          <p:cNvPr id="177" name="Google Shape;177;p11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270 Group 5</a:t>
            </a:r>
            <a:endParaRPr/>
          </a:p>
        </p:txBody>
      </p:sp>
      <p:sp>
        <p:nvSpPr>
          <p:cNvPr id="178" name="Google Shape;178;p11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1130300"/>
            <a:ext cx="5943600" cy="49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"/>
          <p:cNvSpPr txBox="1"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Source</a:t>
            </a:r>
            <a:endParaRPr/>
          </a:p>
        </p:txBody>
      </p:sp>
      <p:sp>
        <p:nvSpPr>
          <p:cNvPr id="185" name="Google Shape;185;p12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270 Group 5</a:t>
            </a:r>
            <a:endParaRPr/>
          </a:p>
        </p:txBody>
      </p:sp>
      <p:sp>
        <p:nvSpPr>
          <p:cNvPr id="186" name="Google Shape;186;p12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7" name="Google Shape;187;p12"/>
          <p:cNvCxnSpPr/>
          <p:nvPr/>
        </p:nvCxnSpPr>
        <p:spPr>
          <a:xfrm>
            <a:off x="6096000" y="3823969"/>
            <a:ext cx="0" cy="2468880"/>
          </a:xfrm>
          <a:prstGeom prst="straightConnector1">
            <a:avLst/>
          </a:prstGeom>
          <a:noFill/>
          <a:ln cap="rnd" cmpd="sng" w="9525">
            <a:solidFill>
              <a:schemeClr val="dk2">
                <a:alpha val="8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12"/>
          <p:cNvSpPr txBox="1"/>
          <p:nvPr/>
        </p:nvSpPr>
        <p:spPr>
          <a:xfrm>
            <a:off x="1246701" y="3925698"/>
            <a:ext cx="45513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Fish4Knowledge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Authors: University of Edinburgh, Taiwan Ocean Research Institute and Kenting National Park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Link: </a:t>
            </a:r>
            <a:r>
              <a:rPr lang="en-US" sz="1400" u="sng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https://homepages.inf.ed.ac.uk/rbf/Fish4Knowledge/</a:t>
            </a:r>
            <a:r>
              <a:rPr lang="en-US" sz="1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 period: 10/1/2010-9/30/2013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 instruments: Camera, Acoustic depth sounder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Geographic coverage: Southeast of Taiwan’s coral reef areas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format: Image 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size: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450 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MB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Images: 27,370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12"/>
          <p:cNvSpPr txBox="1"/>
          <p:nvPr/>
        </p:nvSpPr>
        <p:spPr>
          <a:xfrm>
            <a:off x="6643725" y="3925698"/>
            <a:ext cx="43017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DeepFish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Authors: Saleh, A., Laradji, I.H., Konovalov, D.A. et al. at James Cook University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Link: </a:t>
            </a:r>
            <a:r>
              <a:rPr lang="en-US" sz="1400" u="sng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https://alzayats.github.io/DeepFish/</a:t>
            </a:r>
            <a:r>
              <a:rPr lang="en-US" sz="1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 period: 2012-2013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 instruments: Camera, Acoustic depth sounder, GPS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Geographic coverage: Australia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format: Image 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size: 5.5 GB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Images: ~40,000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0" name="Google Shape;19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12909" y="1329819"/>
            <a:ext cx="3163205" cy="236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1279" y="1329819"/>
            <a:ext cx="3702218" cy="2462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Exploration</a:t>
            </a:r>
            <a:endParaRPr/>
          </a:p>
        </p:txBody>
      </p:sp>
      <p:sp>
        <p:nvSpPr>
          <p:cNvPr id="197" name="Google Shape;197;p13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270 Group 5</a:t>
            </a:r>
            <a:endParaRPr/>
          </a:p>
        </p:txBody>
      </p:sp>
      <p:sp>
        <p:nvSpPr>
          <p:cNvPr id="198" name="Google Shape;198;p13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135" y="1402256"/>
            <a:ext cx="6145250" cy="4633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4893" y="1422881"/>
            <a:ext cx="5367301" cy="1635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7801" y="3293292"/>
            <a:ext cx="5444393" cy="2701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Processing</a:t>
            </a:r>
            <a:endParaRPr/>
          </a:p>
        </p:txBody>
      </p:sp>
      <p:sp>
        <p:nvSpPr>
          <p:cNvPr id="207" name="Google Shape;207;p14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270 Group 5</a:t>
            </a:r>
            <a:endParaRPr/>
          </a:p>
        </p:txBody>
      </p:sp>
      <p:sp>
        <p:nvSpPr>
          <p:cNvPr id="208" name="Google Shape;208;p14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14"/>
          <p:cNvSpPr/>
          <p:nvPr/>
        </p:nvSpPr>
        <p:spPr>
          <a:xfrm>
            <a:off x="3169498" y="1535962"/>
            <a:ext cx="447430" cy="240180"/>
          </a:xfrm>
          <a:prstGeom prst="rightArrow">
            <a:avLst>
              <a:gd fmla="val 63103" name="adj1"/>
              <a:gd fmla="val 62831" name="adj2"/>
            </a:avLst>
          </a:prstGeom>
          <a:solidFill>
            <a:srgbClr val="969696">
              <a:alpha val="29803"/>
            </a:srgbClr>
          </a:solidFill>
          <a:ln>
            <a:noFill/>
          </a:ln>
        </p:spPr>
        <p:txBody>
          <a:bodyPr anchorCtr="0" anchor="ctr" bIns="46800" lIns="180000" spcFirstLastPara="1" rIns="90000" wrap="square" tIns="46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14"/>
          <p:cNvSpPr/>
          <p:nvPr/>
        </p:nvSpPr>
        <p:spPr>
          <a:xfrm>
            <a:off x="9051082" y="1346427"/>
            <a:ext cx="2011680" cy="54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189FE"/>
              </a:gs>
              <a:gs pos="60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>
            <a:outerShdw blurRad="76200" rotWithShape="0" algn="ctr" dir="5400000" dist="50800">
              <a:schemeClr val="accent1">
                <a:alpha val="20000"/>
              </a:schemeClr>
            </a:outerShdw>
          </a:effectLst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Preparation</a:t>
            </a:r>
            <a:endParaRPr b="1"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14"/>
          <p:cNvSpPr/>
          <p:nvPr/>
        </p:nvSpPr>
        <p:spPr>
          <a:xfrm>
            <a:off x="974102" y="2112433"/>
            <a:ext cx="2019966" cy="822960"/>
          </a:xfrm>
          <a:prstGeom prst="roundRect">
            <a:avLst>
              <a:gd fmla="val 16667" name="adj"/>
            </a:avLst>
          </a:prstGeom>
          <a:solidFill>
            <a:srgbClr val="969696">
              <a:alpha val="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Merging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Fish4Knowledge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DeepFish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14"/>
          <p:cNvSpPr/>
          <p:nvPr/>
        </p:nvSpPr>
        <p:spPr>
          <a:xfrm>
            <a:off x="5848511" y="1535962"/>
            <a:ext cx="447430" cy="240180"/>
          </a:xfrm>
          <a:prstGeom prst="rightArrow">
            <a:avLst>
              <a:gd fmla="val 63103" name="adj1"/>
              <a:gd fmla="val 62831" name="adj2"/>
            </a:avLst>
          </a:prstGeom>
          <a:solidFill>
            <a:srgbClr val="969696">
              <a:alpha val="29803"/>
            </a:srgbClr>
          </a:solidFill>
          <a:ln>
            <a:noFill/>
          </a:ln>
        </p:spPr>
        <p:txBody>
          <a:bodyPr anchorCtr="0" anchor="ctr" bIns="46800" lIns="180000" spcFirstLastPara="1" rIns="90000" wrap="square" tIns="46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14"/>
          <p:cNvSpPr/>
          <p:nvPr/>
        </p:nvSpPr>
        <p:spPr>
          <a:xfrm>
            <a:off x="3699671" y="1346427"/>
            <a:ext cx="2011680" cy="54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3CEF0"/>
              </a:gs>
              <a:gs pos="60000">
                <a:schemeClr val="accent2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76200" rotWithShape="0" algn="ctr" dir="5400000" dist="50800">
              <a:schemeClr val="accent2">
                <a:alpha val="20000"/>
              </a:schemeClr>
            </a:outerShdw>
          </a:effectLst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Pre-processing</a:t>
            </a:r>
            <a:endParaRPr b="1"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14"/>
          <p:cNvSpPr/>
          <p:nvPr/>
        </p:nvSpPr>
        <p:spPr>
          <a:xfrm>
            <a:off x="8495354" y="1529731"/>
            <a:ext cx="447430" cy="240180"/>
          </a:xfrm>
          <a:prstGeom prst="rightArrow">
            <a:avLst>
              <a:gd fmla="val 63103" name="adj1"/>
              <a:gd fmla="val 62831" name="adj2"/>
            </a:avLst>
          </a:prstGeom>
          <a:solidFill>
            <a:srgbClr val="969696">
              <a:alpha val="29803"/>
            </a:srgbClr>
          </a:solidFill>
          <a:ln>
            <a:noFill/>
          </a:ln>
        </p:spPr>
        <p:txBody>
          <a:bodyPr anchorCtr="0" anchor="ctr" bIns="46800" lIns="180000" spcFirstLastPara="1" rIns="90000" wrap="square" tIns="46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14"/>
          <p:cNvSpPr/>
          <p:nvPr/>
        </p:nvSpPr>
        <p:spPr>
          <a:xfrm>
            <a:off x="6375377" y="1346427"/>
            <a:ext cx="2011680" cy="54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6B5E9"/>
              </a:gs>
              <a:gs pos="50000">
                <a:srgbClr val="2AB1EE"/>
              </a:gs>
              <a:gs pos="100000">
                <a:srgbClr val="1A9EDC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Transformation</a:t>
            </a:r>
            <a:endParaRPr b="1"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14"/>
          <p:cNvSpPr/>
          <p:nvPr/>
        </p:nvSpPr>
        <p:spPr>
          <a:xfrm>
            <a:off x="932525" y="1346427"/>
            <a:ext cx="2103120" cy="54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ADFEF"/>
              </a:gs>
              <a:gs pos="50000">
                <a:srgbClr val="AADBF0"/>
              </a:gs>
              <a:gs pos="100000">
                <a:srgbClr val="92C2D8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endParaRPr b="1"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14"/>
          <p:cNvSpPr/>
          <p:nvPr/>
        </p:nvSpPr>
        <p:spPr>
          <a:xfrm>
            <a:off x="653739" y="434072"/>
            <a:ext cx="108585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14"/>
          <p:cNvSpPr/>
          <p:nvPr/>
        </p:nvSpPr>
        <p:spPr>
          <a:xfrm>
            <a:off x="3699671" y="2108657"/>
            <a:ext cx="2019966" cy="822960"/>
          </a:xfrm>
          <a:prstGeom prst="roundRect">
            <a:avLst>
              <a:gd fmla="val 16667" name="adj"/>
            </a:avLst>
          </a:prstGeom>
          <a:solidFill>
            <a:srgbClr val="969696">
              <a:alpha val="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Missing Data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 &amp;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Augmentation</a:t>
            </a:r>
            <a:endParaRPr/>
          </a:p>
        </p:txBody>
      </p:sp>
      <p:sp>
        <p:nvSpPr>
          <p:cNvPr id="219" name="Google Shape;219;p14"/>
          <p:cNvSpPr/>
          <p:nvPr/>
        </p:nvSpPr>
        <p:spPr>
          <a:xfrm>
            <a:off x="3699671" y="3029879"/>
            <a:ext cx="2019966" cy="822960"/>
          </a:xfrm>
          <a:prstGeom prst="roundRect">
            <a:avLst>
              <a:gd fmla="val 16667" name="adj"/>
            </a:avLst>
          </a:prstGeom>
          <a:solidFill>
            <a:srgbClr val="969696">
              <a:alpha val="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Noisy Data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Denoising 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(Median Filtering)</a:t>
            </a:r>
            <a:endParaRPr/>
          </a:p>
        </p:txBody>
      </p:sp>
      <p:sp>
        <p:nvSpPr>
          <p:cNvPr id="220" name="Google Shape;220;p14"/>
          <p:cNvSpPr/>
          <p:nvPr/>
        </p:nvSpPr>
        <p:spPr>
          <a:xfrm>
            <a:off x="3562511" y="1967563"/>
            <a:ext cx="2286000" cy="3896975"/>
          </a:xfrm>
          <a:prstGeom prst="rect">
            <a:avLst/>
          </a:prstGeom>
          <a:noFill/>
          <a:ln cap="flat" cmpd="sng" w="12700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3699671" y="3991095"/>
            <a:ext cx="2019966" cy="822960"/>
          </a:xfrm>
          <a:prstGeom prst="roundRect">
            <a:avLst>
              <a:gd fmla="val 16667" name="adj"/>
            </a:avLst>
          </a:prstGeom>
          <a:solidFill>
            <a:srgbClr val="969696">
              <a:alpha val="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Inconsistent Data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Reshaping all images to 256*256</a:t>
            </a:r>
            <a:endParaRPr/>
          </a:p>
        </p:txBody>
      </p:sp>
      <p:sp>
        <p:nvSpPr>
          <p:cNvPr id="222" name="Google Shape;222;p14"/>
          <p:cNvSpPr/>
          <p:nvPr/>
        </p:nvSpPr>
        <p:spPr>
          <a:xfrm>
            <a:off x="6346384" y="2097254"/>
            <a:ext cx="2019966" cy="822960"/>
          </a:xfrm>
          <a:prstGeom prst="roundRect">
            <a:avLst>
              <a:gd fmla="val 16667" name="adj"/>
            </a:avLst>
          </a:prstGeom>
          <a:solidFill>
            <a:srgbClr val="969696">
              <a:alpha val="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Smoothing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Bilateral filtering</a:t>
            </a:r>
            <a:endParaRPr/>
          </a:p>
        </p:txBody>
      </p:sp>
      <p:sp>
        <p:nvSpPr>
          <p:cNvPr id="223" name="Google Shape;223;p14"/>
          <p:cNvSpPr/>
          <p:nvPr/>
        </p:nvSpPr>
        <p:spPr>
          <a:xfrm>
            <a:off x="6346384" y="3031443"/>
            <a:ext cx="2019966" cy="822960"/>
          </a:xfrm>
          <a:prstGeom prst="roundRect">
            <a:avLst>
              <a:gd fmla="val 16667" name="adj"/>
            </a:avLst>
          </a:prstGeom>
          <a:solidFill>
            <a:srgbClr val="969696">
              <a:alpha val="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Normalization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Rescaling pixels to 0-1</a:t>
            </a:r>
            <a:endParaRPr/>
          </a:p>
        </p:txBody>
      </p:sp>
      <p:sp>
        <p:nvSpPr>
          <p:cNvPr id="224" name="Google Shape;224;p14"/>
          <p:cNvSpPr/>
          <p:nvPr/>
        </p:nvSpPr>
        <p:spPr>
          <a:xfrm>
            <a:off x="6346384" y="3985196"/>
            <a:ext cx="2019966" cy="822960"/>
          </a:xfrm>
          <a:prstGeom prst="roundRect">
            <a:avLst>
              <a:gd fmla="val 16667" name="adj"/>
            </a:avLst>
          </a:prstGeom>
          <a:solidFill>
            <a:srgbClr val="969696">
              <a:alpha val="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Enhancement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Adjust brightness &amp; contrast</a:t>
            </a:r>
            <a:endParaRPr/>
          </a:p>
        </p:txBody>
      </p:sp>
      <p:sp>
        <p:nvSpPr>
          <p:cNvPr id="225" name="Google Shape;225;p14"/>
          <p:cNvSpPr/>
          <p:nvPr/>
        </p:nvSpPr>
        <p:spPr>
          <a:xfrm>
            <a:off x="6346384" y="4921343"/>
            <a:ext cx="2019966" cy="822960"/>
          </a:xfrm>
          <a:prstGeom prst="roundRect">
            <a:avLst>
              <a:gd fmla="val 16667" name="adj"/>
            </a:avLst>
          </a:prstGeom>
          <a:solidFill>
            <a:srgbClr val="969696">
              <a:alpha val="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Reduction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SVD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14"/>
          <p:cNvSpPr/>
          <p:nvPr/>
        </p:nvSpPr>
        <p:spPr>
          <a:xfrm>
            <a:off x="9051082" y="2097254"/>
            <a:ext cx="2011680" cy="822960"/>
          </a:xfrm>
          <a:prstGeom prst="roundRect">
            <a:avLst>
              <a:gd fmla="val 16667" name="adj"/>
            </a:avLst>
          </a:prstGeom>
          <a:solidFill>
            <a:srgbClr val="969696">
              <a:alpha val="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Set 70%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168 images</a:t>
            </a:r>
            <a:endParaRPr/>
          </a:p>
        </p:txBody>
      </p:sp>
      <p:sp>
        <p:nvSpPr>
          <p:cNvPr id="227" name="Google Shape;227;p14"/>
          <p:cNvSpPr/>
          <p:nvPr/>
        </p:nvSpPr>
        <p:spPr>
          <a:xfrm>
            <a:off x="9042796" y="3056752"/>
            <a:ext cx="2019966" cy="822960"/>
          </a:xfrm>
          <a:prstGeom prst="roundRect">
            <a:avLst>
              <a:gd fmla="val 16667" name="adj"/>
            </a:avLst>
          </a:prstGeom>
          <a:solidFill>
            <a:srgbClr val="969696">
              <a:alpha val="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Set 15%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 images</a:t>
            </a:r>
            <a:endParaRPr/>
          </a:p>
        </p:txBody>
      </p:sp>
      <p:sp>
        <p:nvSpPr>
          <p:cNvPr id="228" name="Google Shape;228;p14"/>
          <p:cNvSpPr/>
          <p:nvPr/>
        </p:nvSpPr>
        <p:spPr>
          <a:xfrm>
            <a:off x="9042796" y="4011730"/>
            <a:ext cx="2019966" cy="822960"/>
          </a:xfrm>
          <a:prstGeom prst="roundRect">
            <a:avLst>
              <a:gd fmla="val 16667" name="adj"/>
            </a:avLst>
          </a:prstGeom>
          <a:solidFill>
            <a:srgbClr val="969696">
              <a:alpha val="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Set 15%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 images</a:t>
            </a:r>
            <a:endParaRPr/>
          </a:p>
        </p:txBody>
      </p:sp>
      <p:sp>
        <p:nvSpPr>
          <p:cNvPr id="229" name="Google Shape;229;p14"/>
          <p:cNvSpPr/>
          <p:nvPr/>
        </p:nvSpPr>
        <p:spPr>
          <a:xfrm>
            <a:off x="845631" y="1967564"/>
            <a:ext cx="2286000" cy="3896974"/>
          </a:xfrm>
          <a:prstGeom prst="rect">
            <a:avLst/>
          </a:prstGeom>
          <a:noFill/>
          <a:ln cap="flat" cmpd="sng" w="12700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14"/>
          <p:cNvSpPr/>
          <p:nvPr/>
        </p:nvSpPr>
        <p:spPr>
          <a:xfrm>
            <a:off x="6213367" y="1995597"/>
            <a:ext cx="2286000" cy="3868941"/>
          </a:xfrm>
          <a:prstGeom prst="rect">
            <a:avLst/>
          </a:prstGeom>
          <a:noFill/>
          <a:ln cap="flat" cmpd="sng" w="12700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14"/>
          <p:cNvSpPr/>
          <p:nvPr/>
        </p:nvSpPr>
        <p:spPr>
          <a:xfrm>
            <a:off x="8913922" y="2009080"/>
            <a:ext cx="2286000" cy="3855458"/>
          </a:xfrm>
          <a:prstGeom prst="rect">
            <a:avLst/>
          </a:prstGeom>
          <a:noFill/>
          <a:ln cap="flat" cmpd="sng" w="12700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fa1efc2de_0_14"/>
          <p:cNvSpPr txBox="1"/>
          <p:nvPr>
            <p:ph type="title"/>
          </p:nvPr>
        </p:nvSpPr>
        <p:spPr>
          <a:xfrm>
            <a:off x="660400" y="128587"/>
            <a:ext cx="10858500" cy="9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Preprocessing</a:t>
            </a:r>
            <a:endParaRPr/>
          </a:p>
        </p:txBody>
      </p:sp>
      <p:sp>
        <p:nvSpPr>
          <p:cNvPr id="238" name="Google Shape;238;g29fa1efc2de_0_14"/>
          <p:cNvSpPr txBox="1"/>
          <p:nvPr>
            <p:ph idx="1" type="body"/>
          </p:nvPr>
        </p:nvSpPr>
        <p:spPr>
          <a:xfrm>
            <a:off x="660400" y="1130300"/>
            <a:ext cx="10858500" cy="500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Missing Data -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Folders that are named empty are removed. Augmentation is used as a oversampling technique to create a balanced dataset.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Noisy Data -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Noisy data is removed using median filter. It helps in mitigation of outliers and more refined distribution</a:t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Inconsistent Data -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 are of different sized, they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converted to consistent size which would enhance 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of machine learning model.</a:t>
            </a:r>
            <a:endParaRPr/>
          </a:p>
        </p:txBody>
      </p:sp>
      <p:sp>
        <p:nvSpPr>
          <p:cNvPr id="239" name="Google Shape;239;g29fa1efc2de_0_14"/>
          <p:cNvSpPr txBox="1"/>
          <p:nvPr>
            <p:ph idx="12" type="sldNum"/>
          </p:nvPr>
        </p:nvSpPr>
        <p:spPr>
          <a:xfrm>
            <a:off x="7768168" y="6409690"/>
            <a:ext cx="37506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0" name="Google Shape;240;g29fa1efc2de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997" y="3850925"/>
            <a:ext cx="6263500" cy="26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9fa1efc2de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400" y="1692651"/>
            <a:ext cx="9796658" cy="172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9fa1efc2de_0_23"/>
          <p:cNvSpPr txBox="1"/>
          <p:nvPr>
            <p:ph type="title"/>
          </p:nvPr>
        </p:nvSpPr>
        <p:spPr>
          <a:xfrm>
            <a:off x="660400" y="128587"/>
            <a:ext cx="10858500" cy="90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Transformation</a:t>
            </a:r>
            <a:endParaRPr/>
          </a:p>
        </p:txBody>
      </p:sp>
      <p:sp>
        <p:nvSpPr>
          <p:cNvPr id="248" name="Google Shape;248;g29fa1efc2de_0_23"/>
          <p:cNvSpPr txBox="1"/>
          <p:nvPr>
            <p:ph idx="1" type="body"/>
          </p:nvPr>
        </p:nvSpPr>
        <p:spPr>
          <a:xfrm>
            <a:off x="660400" y="1130300"/>
            <a:ext cx="10858500" cy="500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Smoothing -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 of false edges by applying filters to the image.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Normalization -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achieve uniformity without losing the information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Enhancement -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Images are enhanced in terms of brightness and contrast to compensate for low lighting conditions in underwater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Reduction using SVD</a:t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g29fa1efc2de_0_23"/>
          <p:cNvSpPr txBox="1"/>
          <p:nvPr>
            <p:ph idx="12" type="sldNum"/>
          </p:nvPr>
        </p:nvSpPr>
        <p:spPr>
          <a:xfrm>
            <a:off x="7768168" y="6409690"/>
            <a:ext cx="37506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0" name="Google Shape;250;g29fa1efc2de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500" y="2769625"/>
            <a:ext cx="6424000" cy="37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9fa1efc2de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00" y="3330225"/>
            <a:ext cx="5298400" cy="29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"/>
          <p:cNvSpPr txBox="1"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Original vs. Transformed Image</a:t>
            </a:r>
            <a:endParaRPr/>
          </a:p>
        </p:txBody>
      </p:sp>
      <p:sp>
        <p:nvSpPr>
          <p:cNvPr id="257" name="Google Shape;257;p15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270 Group 5</a:t>
            </a:r>
            <a:endParaRPr/>
          </a:p>
        </p:txBody>
      </p:sp>
      <p:sp>
        <p:nvSpPr>
          <p:cNvPr id="258" name="Google Shape;258;p15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15"/>
          <p:cNvSpPr/>
          <p:nvPr/>
        </p:nvSpPr>
        <p:spPr>
          <a:xfrm>
            <a:off x="653739" y="434072"/>
            <a:ext cx="108585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3164" y="1206939"/>
            <a:ext cx="3172996" cy="222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3699" y="1206939"/>
            <a:ext cx="2562446" cy="2553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5"/>
          <p:cNvPicPr preferRelativeResize="0"/>
          <p:nvPr/>
        </p:nvPicPr>
        <p:blipFill rotWithShape="1">
          <a:blip r:embed="rId5">
            <a:alphaModFix/>
          </a:blip>
          <a:srcRect b="0" l="0" r="52706" t="0"/>
          <a:stretch/>
        </p:blipFill>
        <p:spPr>
          <a:xfrm>
            <a:off x="2072221" y="3760728"/>
            <a:ext cx="290745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5"/>
          <p:cNvPicPr preferRelativeResize="0"/>
          <p:nvPr/>
        </p:nvPicPr>
        <p:blipFill rotWithShape="1">
          <a:blip r:embed="rId5">
            <a:alphaModFix/>
          </a:blip>
          <a:srcRect b="0" l="49109" r="0" t="0"/>
          <a:stretch/>
        </p:blipFill>
        <p:spPr>
          <a:xfrm>
            <a:off x="6710182" y="3760728"/>
            <a:ext cx="3128652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5"/>
          <p:cNvSpPr/>
          <p:nvPr/>
        </p:nvSpPr>
        <p:spPr>
          <a:xfrm>
            <a:off x="5387729" y="2234077"/>
            <a:ext cx="914400" cy="240180"/>
          </a:xfrm>
          <a:prstGeom prst="rightArrow">
            <a:avLst>
              <a:gd fmla="val 63103" name="adj1"/>
              <a:gd fmla="val 62831" name="adj2"/>
            </a:avLst>
          </a:prstGeom>
          <a:solidFill>
            <a:srgbClr val="969696">
              <a:alpha val="29803"/>
            </a:srgbClr>
          </a:solidFill>
          <a:ln>
            <a:noFill/>
          </a:ln>
        </p:spPr>
        <p:txBody>
          <a:bodyPr anchorCtr="0" anchor="ctr" bIns="46800" lIns="180000" spcFirstLastPara="1" rIns="90000" wrap="square" tIns="46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15"/>
          <p:cNvSpPr/>
          <p:nvPr/>
        </p:nvSpPr>
        <p:spPr>
          <a:xfrm>
            <a:off x="5387729" y="4796448"/>
            <a:ext cx="914400" cy="240180"/>
          </a:xfrm>
          <a:prstGeom prst="rightArrow">
            <a:avLst>
              <a:gd fmla="val 63103" name="adj1"/>
              <a:gd fmla="val 62831" name="adj2"/>
            </a:avLst>
          </a:prstGeom>
          <a:solidFill>
            <a:srgbClr val="969696">
              <a:alpha val="29803"/>
            </a:srgbClr>
          </a:solidFill>
          <a:ln>
            <a:noFill/>
          </a:ln>
        </p:spPr>
        <p:txBody>
          <a:bodyPr anchorCtr="0" anchor="ctr" bIns="46800" lIns="180000" spcFirstLastPara="1" rIns="90000" wrap="square" tIns="46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"/>
          <p:cNvSpPr txBox="1"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Machine Learning Models</a:t>
            </a:r>
            <a:endParaRPr/>
          </a:p>
        </p:txBody>
      </p:sp>
      <p:graphicFrame>
        <p:nvGraphicFramePr>
          <p:cNvPr id="271" name="Google Shape;271;p16"/>
          <p:cNvGraphicFramePr/>
          <p:nvPr/>
        </p:nvGraphicFramePr>
        <p:xfrm>
          <a:off x="666751" y="167627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{1A2ADD32-C0A3-41F6-82E8-088A53A6AA5E}</a:tableStyleId>
              </a:tblPr>
              <a:tblGrid>
                <a:gridCol w="1176625"/>
                <a:gridCol w="2420475"/>
                <a:gridCol w="2420475"/>
                <a:gridCol w="2420475"/>
                <a:gridCol w="2420475"/>
              </a:tblGrid>
              <a:tr h="465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Mobile Net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Inception ResNet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CNN</a:t>
                      </a:r>
                      <a:endParaRPr/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Vision Transformer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1750" marB="31750" marR="63500" marL="6350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84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1750" marB="3175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E3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Optimized for mobile and embedded vision applications; lightweight and trained on IMAGENET dataset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" marB="6350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</a:t>
                      </a: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ses inception modules with residual connections  to allow for more efficient computation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" marB="6350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Usage of convolutional layers to efficiently process grid-like topology and pooling layers with dropout &amp; FC layers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" marB="6350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Leverages self-attention mechanisms to process images as sequences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" marB="6350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3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Advantages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1750" marB="3175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E3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 Inference Time &amp; lower parameters,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Computationally Inexpensive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1750" marB="3175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Pretrained models available, Robust to overfitting,</a:t>
                      </a:r>
                      <a:r>
                        <a:rPr lang="en-US" sz="1200">
                          <a:solidFill>
                            <a:srgbClr val="0F0F0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Efficient transfer learning from pre-trained models</a:t>
                      </a:r>
                      <a:endParaRPr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" marB="6350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Customizable, Pre-trained models available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" marB="6350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State-of-the-art performance on image classification tasks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" marB="6350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Disadvantages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1750" marB="3175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E3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Large Architecture,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Requires customization for domain specific tasks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1750" marB="3175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Requires high Computational Resources, Complex architecture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" marB="6350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Requires lot of trial and error, High chances of under-fitting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" marB="6350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Requires large amounts of data and compute resources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" marB="6350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Justification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1750" marB="3175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E3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Ideal for on-device applications due to low computational requirements, enabling real-time applications on mobile and IoT devices.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" marB="6350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Handles multi-scale information well; versatile for various image sizes and complexities, useful for pattern recognition at different spatial scales.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" marB="6350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Proven effectiveness for image classification; learns spatial hierarchies of features, suitable for facial recognition and object detection.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" marB="6350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Achieves state-of-the-art results by treating images as sequences, beneficial for tasks requiring relational understanding between image parts.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" marB="6350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5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1750" marB="3175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E3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96 %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1750" marB="3175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93 %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1750" marB="3175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95%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1750" marB="3175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2F2F2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92%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1750" marB="3175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2" name="Google Shape;272;p16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270 Group 5</a:t>
            </a:r>
            <a:endParaRPr/>
          </a:p>
        </p:txBody>
      </p:sp>
      <p:sp>
        <p:nvSpPr>
          <p:cNvPr id="273" name="Google Shape;273;p16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"/>
          <p:cNvSpPr txBox="1"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CNN</a:t>
            </a:r>
            <a:endParaRPr/>
          </a:p>
        </p:txBody>
      </p:sp>
      <p:sp>
        <p:nvSpPr>
          <p:cNvPr id="279" name="Google Shape;279;p17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270 Group 5</a:t>
            </a:r>
            <a:endParaRPr/>
          </a:p>
        </p:txBody>
      </p:sp>
      <p:sp>
        <p:nvSpPr>
          <p:cNvPr id="280" name="Google Shape;280;p17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1" name="Google Shape;2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1130300"/>
            <a:ext cx="3515308" cy="5040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5708" y="1267885"/>
            <a:ext cx="3693569" cy="240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3983" y="1290190"/>
            <a:ext cx="3599101" cy="236134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7"/>
          <p:cNvSpPr txBox="1"/>
          <p:nvPr/>
        </p:nvSpPr>
        <p:spPr>
          <a:xfrm>
            <a:off x="5704013" y="4071955"/>
            <a:ext cx="4879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Epochs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30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Optimizer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Adam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Rate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0.001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Time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25 minutes (on P100 GPU)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Acc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98.7%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Acc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94.4%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title"/>
          </p:nvPr>
        </p:nvSpPr>
        <p:spPr>
          <a:xfrm>
            <a:off x="660400" y="1500187"/>
            <a:ext cx="2836562" cy="915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endParaRPr/>
          </a:p>
        </p:txBody>
      </p:sp>
      <p:sp>
        <p:nvSpPr>
          <p:cNvPr id="68" name="Google Shape;68;p2"/>
          <p:cNvSpPr txBox="1"/>
          <p:nvPr>
            <p:ph idx="1" type="body"/>
          </p:nvPr>
        </p:nvSpPr>
        <p:spPr>
          <a:xfrm>
            <a:off x="3745078" y="1500188"/>
            <a:ext cx="7773821" cy="463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Project Background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Project Workflow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Project Requirements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Technology Survey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Project Resources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Project Plan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Data Source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Data Exploration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Data Processing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Machine Learning Models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/>
          </a:p>
        </p:txBody>
      </p:sp>
      <p:sp>
        <p:nvSpPr>
          <p:cNvPr id="69" name="Google Shape;69;p2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270 Group 5</a:t>
            </a:r>
            <a:endParaRPr/>
          </a:p>
        </p:txBody>
      </p:sp>
      <p:sp>
        <p:nvSpPr>
          <p:cNvPr id="70" name="Google Shape;70;p2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MobileNet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18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270 Group 5</a:t>
            </a:r>
            <a:endParaRPr/>
          </a:p>
        </p:txBody>
      </p:sp>
      <p:sp>
        <p:nvSpPr>
          <p:cNvPr id="291" name="Google Shape;291;p18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Google Shape;29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9271" y="1240303"/>
            <a:ext cx="6740424" cy="284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330" y="1005879"/>
            <a:ext cx="4661695" cy="512822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8"/>
          <p:cNvSpPr txBox="1"/>
          <p:nvPr/>
        </p:nvSpPr>
        <p:spPr>
          <a:xfrm>
            <a:off x="6133977" y="4299036"/>
            <a:ext cx="4879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Epochs</a:t>
            </a:r>
            <a:r>
              <a:rPr b="0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30</a:t>
            </a:r>
            <a:endParaRPr b="0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Optimizer</a:t>
            </a:r>
            <a:r>
              <a:rPr b="0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Adam</a:t>
            </a:r>
            <a:endParaRPr b="0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Rate</a:t>
            </a:r>
            <a:r>
              <a:rPr b="0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0.001</a:t>
            </a:r>
            <a:endParaRPr b="0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Time</a:t>
            </a:r>
            <a:r>
              <a:rPr b="0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65 minutes (on T4 GPU)</a:t>
            </a:r>
            <a:endParaRPr b="0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Acc</a:t>
            </a:r>
            <a:r>
              <a:rPr b="0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95.7%</a:t>
            </a:r>
            <a:endParaRPr b="0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Acc</a:t>
            </a:r>
            <a:r>
              <a:rPr b="0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96.3%</a:t>
            </a:r>
            <a:endParaRPr b="0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InceptionResNet 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20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270 Group 5</a:t>
            </a:r>
            <a:endParaRPr/>
          </a:p>
        </p:txBody>
      </p:sp>
      <p:sp>
        <p:nvSpPr>
          <p:cNvPr id="301" name="Google Shape;301;p20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2" name="Google Shape;3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422" y="1178427"/>
            <a:ext cx="11630527" cy="145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425" y="2781975"/>
            <a:ext cx="8110925" cy="34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0"/>
          <p:cNvSpPr txBox="1"/>
          <p:nvPr/>
        </p:nvSpPr>
        <p:spPr>
          <a:xfrm>
            <a:off x="8441400" y="3736025"/>
            <a:ext cx="3637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Epochs</a:t>
            </a:r>
            <a:r>
              <a:rPr b="0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500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r>
            <a:endParaRPr b="0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Optimizer</a:t>
            </a:r>
            <a:r>
              <a:rPr b="0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Adam</a:t>
            </a:r>
            <a:endParaRPr b="0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Rate</a:t>
            </a:r>
            <a:r>
              <a:rPr b="0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0.001</a:t>
            </a:r>
            <a:endParaRPr b="0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Time</a:t>
            </a:r>
            <a:r>
              <a:rPr b="0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500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 </a:t>
            </a:r>
            <a:r>
              <a:rPr b="0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minutes (on T4 GPU)</a:t>
            </a:r>
            <a:endParaRPr b="0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Acc</a:t>
            </a:r>
            <a:r>
              <a:rPr b="0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93%</a:t>
            </a:r>
            <a:endParaRPr b="0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fa1efc2de_1_0"/>
          <p:cNvSpPr txBox="1"/>
          <p:nvPr>
            <p:ph type="title"/>
          </p:nvPr>
        </p:nvSpPr>
        <p:spPr>
          <a:xfrm>
            <a:off x="660400" y="128587"/>
            <a:ext cx="10858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Vision Transformers (ViT)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g29fa1efc2de_1_0"/>
          <p:cNvSpPr txBox="1"/>
          <p:nvPr>
            <p:ph idx="11" type="ftr"/>
          </p:nvPr>
        </p:nvSpPr>
        <p:spPr>
          <a:xfrm>
            <a:off x="660399" y="6409690"/>
            <a:ext cx="3750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270 Group 5</a:t>
            </a:r>
            <a:endParaRPr/>
          </a:p>
        </p:txBody>
      </p:sp>
      <p:sp>
        <p:nvSpPr>
          <p:cNvPr id="311" name="Google Shape;311;g29fa1efc2de_1_0"/>
          <p:cNvSpPr txBox="1"/>
          <p:nvPr>
            <p:ph idx="12" type="sldNum"/>
          </p:nvPr>
        </p:nvSpPr>
        <p:spPr>
          <a:xfrm>
            <a:off x="7768168" y="6409690"/>
            <a:ext cx="3750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2" name="Google Shape;312;g29fa1efc2d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75" y="1137125"/>
            <a:ext cx="6749526" cy="35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9fa1efc2de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7675" y="1561975"/>
            <a:ext cx="4831600" cy="29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9fa1efc2de_1_0"/>
          <p:cNvSpPr txBox="1"/>
          <p:nvPr/>
        </p:nvSpPr>
        <p:spPr>
          <a:xfrm>
            <a:off x="3899475" y="4871575"/>
            <a:ext cx="3978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</a:t>
            </a:r>
            <a:r>
              <a:rPr b="0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500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1556</a:t>
            </a:r>
            <a:endParaRPr b="0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Rate</a:t>
            </a:r>
            <a:r>
              <a:rPr b="0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0.00</a:t>
            </a:r>
            <a:r>
              <a:rPr lang="en-US" sz="1500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 b="0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Time</a:t>
            </a:r>
            <a:r>
              <a:rPr b="0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500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 </a:t>
            </a:r>
            <a:r>
              <a:rPr b="0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minutes (on T4 GPU)</a:t>
            </a:r>
            <a:endParaRPr b="0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Acc</a:t>
            </a:r>
            <a:r>
              <a:rPr b="0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9</a:t>
            </a:r>
            <a:r>
              <a:rPr lang="en-US" sz="1500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6.3</a:t>
            </a:r>
            <a:r>
              <a:rPr b="0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</a:t>
            </a:r>
            <a:endParaRPr b="0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Acc</a:t>
            </a:r>
            <a:r>
              <a:rPr b="0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9</a:t>
            </a:r>
            <a:r>
              <a:rPr lang="en-US" sz="1500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1500" u="none" strike="noStrike">
                <a:solidFill>
                  <a:srgbClr val="2F2F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</a:t>
            </a:r>
            <a:endParaRPr b="0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MobileNet – Results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19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270 Group 5</a:t>
            </a:r>
            <a:endParaRPr/>
          </a:p>
        </p:txBody>
      </p:sp>
      <p:sp>
        <p:nvSpPr>
          <p:cNvPr id="321" name="Google Shape;321;p19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2" name="Google Shape;32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745" y="1109350"/>
            <a:ext cx="3775825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9401" y="1305909"/>
            <a:ext cx="4874868" cy="466528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9"/>
          <p:cNvSpPr txBox="1"/>
          <p:nvPr/>
        </p:nvSpPr>
        <p:spPr>
          <a:xfrm>
            <a:off x="5619400" y="1130300"/>
            <a:ext cx="33156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Confusion Matrix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"/>
          <p:cNvSpPr txBox="1"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/>
          </a:p>
        </p:txBody>
      </p:sp>
      <p:sp>
        <p:nvSpPr>
          <p:cNvPr id="330" name="Google Shape;330;p21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270 Group 5</a:t>
            </a:r>
            <a:endParaRPr/>
          </a:p>
        </p:txBody>
      </p:sp>
      <p:sp>
        <p:nvSpPr>
          <p:cNvPr id="331" name="Google Shape;331;p21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21"/>
          <p:cNvSpPr txBox="1"/>
          <p:nvPr/>
        </p:nvSpPr>
        <p:spPr>
          <a:xfrm>
            <a:off x="660399" y="970177"/>
            <a:ext cx="108459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Dosovitskiy, A., Beyer, L., Kolesnikov, A., Weissenborn, D., Zhai, X., Unterthiner, T., ... &amp; Houlsby, N. (2020). An image is worth 16x16 words: Transformers for image recognition at scale. </a:t>
            </a:r>
            <a:r>
              <a:rPr i="1" lang="en-US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arXiv preprint arXiv:2010.11929</a:t>
            </a: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https://doi.org/10.48550/arXiv.2010.11929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Fisher, R. B., Shao, K. T., &amp; Chen-Burger, Y. H. (2016). Overview of the fish4knowledge project. </a:t>
            </a:r>
            <a:r>
              <a:rPr i="1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Fish4Knowledge: collecting and analyzing massive coral reef fish video data</a:t>
            </a:r>
            <a:r>
              <a:rPr i="0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1-17. </a:t>
            </a:r>
            <a:r>
              <a:rPr i="0" lang="en-US" sz="1000" strike="noStrike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https://doi.org/10.1007/978-3-319-30208-9_1</a:t>
            </a:r>
            <a:r>
              <a:rPr i="0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00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Iqbal, M. A., Wang, Z., Ali, Z. A., &amp; Riaz, S. (2021). Automatic fish species classification using deep convolutional neural networks. Wireless Personal Communications, 116, 1043-1053. </a:t>
            </a:r>
            <a:r>
              <a:rPr i="0" lang="en-US" sz="1000" strike="noStrike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https://doi.org/10.1007/s11277-019-06634-1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O'Shea, K., &amp; Nash, R. (2015). An introduction to convolutional neural networks. </a:t>
            </a: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arXiv preprint arXiv:1511.08458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10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https://doi.org/10.48550/arXiv.1511.08458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Prasetyo, E., Suciati, N., &amp; Fatichah, C. (2022). Multi-level residual network VGGNet for fish species classification. Journal of King Saud University-Computer and Information Sciences, 34(8), 5286-5295. </a:t>
            </a:r>
            <a:r>
              <a:rPr i="0" lang="en-US" sz="1000" strike="noStrike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https://doi.org/10.1016/j.jksuci.2021.05.015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Rathi, D., Jain, S., &amp; Indu, S. (2017, December). Underwater Fish Species Classification using Convolutional Neural Network and Deep Learning. 2017 Ninth International Conference on Advances in Pattern Recognition (ICAPR), 1-6. </a:t>
            </a:r>
            <a:r>
              <a:rPr lang="en-US" sz="10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https://doi.org/10.1109/icapr.2017.8593044</a:t>
            </a:r>
            <a:endParaRPr b="1" i="0" sz="100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Saleh, A., Laradji, I. H., Konovalov, D. A., Bradley, M., Vazquez, D., &amp; Sheaves, M. (2020). A realistic fish-habitat dataset to evaluate algorithms for underwater visual analysis. </a:t>
            </a:r>
            <a:r>
              <a:rPr i="1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Scientific Reports</a:t>
            </a:r>
            <a:r>
              <a:rPr i="0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i="0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(1), 14671. </a:t>
            </a:r>
            <a:r>
              <a:rPr i="0" lang="en-US" sz="1000" strike="noStrike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https://doi.org/10.1038/s41598-020-71639-x</a:t>
            </a:r>
            <a:endParaRPr i="0" sz="100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Salman, A., Jalal, A., Shafait, F., Mian, A., Shortis, M., Seager, J., &amp; Harvey, E. (2016). Fish species classification in unconstrained underwater environments based on deep learning. Limnology and Oceanography: Methods, 14(9), 570-585. </a:t>
            </a:r>
            <a:r>
              <a:rPr i="0" lang="en-US" sz="1000" strike="noStrike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https://doi.org/10.1002/lom3.10113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Sandler, M., Howard, A., Zhu, M., Zhmoginov, A., &amp; Chen, L. C. (2018). Mobilenetv2: Inverted residuals and linear bottlenecks. In </a:t>
            </a:r>
            <a:r>
              <a:rPr i="1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Proceedings of the IEEE conference on computer vision and pattern recognition</a:t>
            </a:r>
            <a:r>
              <a:rPr i="0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(pp. 4510-4520). </a:t>
            </a:r>
            <a:r>
              <a:rPr i="0" lang="en-US" sz="1000" strike="noStrike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https://doi.org/10.48550/arXiv.1801.04381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0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Szegedy, C., Ioffe, S., Vanhoucke, V., &amp; Alemi, A. (2017, February). Inception-v4, inception-resnet and the impact of residual connections on learning. In </a:t>
            </a:r>
            <a:r>
              <a:rPr i="1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Proceedings of the AAAI conference on artificial intelligence</a:t>
            </a:r>
            <a:r>
              <a:rPr i="0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(Vol. 31, No. 1). </a:t>
            </a:r>
            <a:r>
              <a:rPr i="0" lang="en-US" sz="1000" strike="noStrike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https://doi.org/10.48550/arXiv.1602.07261</a:t>
            </a:r>
            <a:endParaRPr i="0" sz="100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Tharwat, A., Hemedan, A. A., Hassanien, A. E., &amp; Gabel, T. (2018). A biometric-based model for fish species classification. Fisheries research, 204, 324-336. </a:t>
            </a:r>
            <a:r>
              <a:rPr i="0" lang="en-US" sz="1000" strike="noStrike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https://doi.org/10.1016/j.fishres.2018.03.008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Villon, S., Iovan, C., Mangeas, M., Claverie, T., Mouillot, D., Villéger, S., &amp; Vigliola, L. (2021). Automatic underwater fish species classification with limited data using few-shot learning. </a:t>
            </a:r>
            <a:r>
              <a:rPr i="1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Ecological Informatics</a:t>
            </a:r>
            <a:r>
              <a:rPr i="0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63</a:t>
            </a:r>
            <a:r>
              <a:rPr i="0" lang="en-US" sz="10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101320. https://doi.org/10.1016/j.ecoinf.2021.101320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 txBox="1"/>
          <p:nvPr>
            <p:ph type="title"/>
          </p:nvPr>
        </p:nvSpPr>
        <p:spPr>
          <a:xfrm>
            <a:off x="6354344" y="3429000"/>
            <a:ext cx="4864100" cy="8875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7C0"/>
              </a:buClr>
              <a:buSzPct val="100000"/>
              <a:buFont typeface="Times New Roman"/>
              <a:buNone/>
            </a:pPr>
            <a:r>
              <a:rPr lang="en-US" sz="5400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br>
              <a:rPr lang="en-US" sz="5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>
                <a:latin typeface="Times New Roman"/>
                <a:ea typeface="Times New Roman"/>
                <a:cs typeface="Times New Roman"/>
                <a:sym typeface="Times New Roman"/>
              </a:rPr>
              <a:t>Q&amp;A</a:t>
            </a:r>
            <a:endParaRPr/>
          </a:p>
        </p:txBody>
      </p:sp>
      <p:sp>
        <p:nvSpPr>
          <p:cNvPr id="338" name="Google Shape;338;p22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270 Group 5</a:t>
            </a:r>
            <a:endParaRPr/>
          </a:p>
        </p:txBody>
      </p:sp>
      <p:sp>
        <p:nvSpPr>
          <p:cNvPr id="339" name="Google Shape;339;p22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Project Background</a:t>
            </a:r>
            <a:endParaRPr/>
          </a:p>
        </p:txBody>
      </p:sp>
      <p:grpSp>
        <p:nvGrpSpPr>
          <p:cNvPr id="76" name="Google Shape;76;p3"/>
          <p:cNvGrpSpPr/>
          <p:nvPr/>
        </p:nvGrpSpPr>
        <p:grpSpPr>
          <a:xfrm>
            <a:off x="734506" y="1294168"/>
            <a:ext cx="10148019" cy="4580252"/>
            <a:chOff x="1988455" y="952506"/>
            <a:chExt cx="10148019" cy="4580252"/>
          </a:xfrm>
        </p:grpSpPr>
        <p:grpSp>
          <p:nvGrpSpPr>
            <p:cNvPr id="77" name="Google Shape;77;p3"/>
            <p:cNvGrpSpPr/>
            <p:nvPr/>
          </p:nvGrpSpPr>
          <p:grpSpPr>
            <a:xfrm>
              <a:off x="1988455" y="952506"/>
              <a:ext cx="4572000" cy="2458493"/>
              <a:chOff x="2388735" y="384100"/>
              <a:chExt cx="4938278" cy="2655452"/>
            </a:xfrm>
          </p:grpSpPr>
          <p:sp>
            <p:nvSpPr>
              <p:cNvPr id="78" name="Google Shape;78;p3"/>
              <p:cNvSpPr txBox="1"/>
              <p:nvPr/>
            </p:nvSpPr>
            <p:spPr>
              <a:xfrm>
                <a:off x="2388735" y="384100"/>
                <a:ext cx="2962967" cy="3950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rm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Motivation</a:t>
                </a:r>
                <a:endParaRPr b="1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2388735" y="2859552"/>
                <a:ext cx="4938278" cy="180000"/>
              </a:xfrm>
              <a:prstGeom prst="roundRect">
                <a:avLst>
                  <a:gd fmla="val 50000" name="adj"/>
                </a:avLst>
              </a:prstGeom>
              <a:solidFill>
                <a:srgbClr val="969696">
                  <a:alpha val="1490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7564475" y="952507"/>
              <a:ext cx="4571999" cy="2451691"/>
              <a:chOff x="2891542" y="384100"/>
              <a:chExt cx="4938275" cy="2648104"/>
            </a:xfrm>
          </p:grpSpPr>
          <p:grpSp>
            <p:nvGrpSpPr>
              <p:cNvPr id="81" name="Google Shape;81;p3"/>
              <p:cNvGrpSpPr/>
              <p:nvPr/>
            </p:nvGrpSpPr>
            <p:grpSpPr>
              <a:xfrm>
                <a:off x="2891542" y="384100"/>
                <a:ext cx="4938275" cy="2468104"/>
                <a:chOff x="2767628" y="1603115"/>
                <a:chExt cx="4938275" cy="2468104"/>
              </a:xfrm>
            </p:grpSpPr>
            <p:sp>
              <p:nvSpPr>
                <p:cNvPr id="82" name="Google Shape;82;p3"/>
                <p:cNvSpPr txBox="1"/>
                <p:nvPr/>
              </p:nvSpPr>
              <p:spPr>
                <a:xfrm>
                  <a:off x="2767629" y="1603115"/>
                  <a:ext cx="2962967" cy="3950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45700" lIns="91425" spcFirstLastPara="1" rIns="91425" wrap="square" tIns="45700">
                  <a:norm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Needs and Importance</a:t>
                  </a:r>
                  <a:endParaRPr b="1" sz="1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83" name="Google Shape;83;p3"/>
                <p:cNvSpPr/>
                <p:nvPr/>
              </p:nvSpPr>
              <p:spPr>
                <a:xfrm>
                  <a:off x="2767628" y="2019796"/>
                  <a:ext cx="4938275" cy="20514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0000" lIns="90000" spcFirstLastPara="1" rIns="90000" wrap="square" tIns="90000">
                  <a:normAutofit/>
                </a:bodyPr>
                <a:lstStyle/>
                <a:p>
                  <a:pPr indent="-171450" lvl="0" marL="171450" marR="0" rtl="0"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Char char="•"/>
                  </a:pPr>
                  <a:r>
                    <a:rPr lang="en-US" sz="1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Compared to traditional manual classification, deep learning offers enhanced efficiency, scalability, and precision in fish species classification</a:t>
                  </a:r>
                  <a:endParaRPr/>
                </a:p>
                <a:p>
                  <a:pPr indent="-171450" lvl="0" marL="171450" marR="0" rtl="0"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Char char="•"/>
                  </a:pPr>
                  <a:r>
                    <a:rPr lang="en-US" sz="1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Enhancing understanding of marine ecosystem and biodiversity.</a:t>
                  </a:r>
                  <a:endParaRPr/>
                </a:p>
                <a:p>
                  <a:pPr indent="-171450" lvl="0" marL="171450" marR="0" rtl="0"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Char char="•"/>
                  </a:pPr>
                  <a:r>
                    <a:rPr lang="en-US" sz="1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Implementing targeted strategies in marine conservation</a:t>
                  </a:r>
                  <a:endParaRPr/>
                </a:p>
                <a:p>
                  <a:pPr indent="-82550" lvl="0" marL="171450" marR="0" rtl="0"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84" name="Google Shape;84;p3"/>
              <p:cNvSpPr/>
              <p:nvPr/>
            </p:nvSpPr>
            <p:spPr>
              <a:xfrm>
                <a:off x="2891542" y="2852204"/>
                <a:ext cx="4938275" cy="180000"/>
              </a:xfrm>
              <a:prstGeom prst="roundRect">
                <a:avLst>
                  <a:gd fmla="val 50000" name="adj"/>
                </a:avLst>
              </a:prstGeom>
              <a:solidFill>
                <a:srgbClr val="969696">
                  <a:alpha val="1490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85" name="Google Shape;85;p3"/>
            <p:cNvGrpSpPr/>
            <p:nvPr/>
          </p:nvGrpSpPr>
          <p:grpSpPr>
            <a:xfrm>
              <a:off x="1988455" y="3829424"/>
              <a:ext cx="4572000" cy="1703334"/>
              <a:chOff x="2025151" y="1219201"/>
              <a:chExt cx="4938279" cy="1839795"/>
            </a:xfrm>
          </p:grpSpPr>
          <p:grpSp>
            <p:nvGrpSpPr>
              <p:cNvPr id="86" name="Google Shape;86;p3"/>
              <p:cNvGrpSpPr/>
              <p:nvPr/>
            </p:nvGrpSpPr>
            <p:grpSpPr>
              <a:xfrm>
                <a:off x="2033431" y="1219201"/>
                <a:ext cx="3753092" cy="1576129"/>
                <a:chOff x="1909517" y="2438216"/>
                <a:chExt cx="3753092" cy="1576129"/>
              </a:xfrm>
            </p:grpSpPr>
            <p:sp>
              <p:nvSpPr>
                <p:cNvPr id="87" name="Google Shape;87;p3"/>
                <p:cNvSpPr txBox="1"/>
                <p:nvPr/>
              </p:nvSpPr>
              <p:spPr>
                <a:xfrm>
                  <a:off x="1909517" y="2438216"/>
                  <a:ext cx="2962966" cy="3950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45700" lIns="91425" spcFirstLastPara="1" rIns="91425" wrap="square" tIns="45700">
                  <a:norm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Targeted Problem</a:t>
                  </a:r>
                  <a:endParaRPr b="1" sz="1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88" name="Google Shape;88;p3"/>
                <p:cNvSpPr/>
                <p:nvPr/>
              </p:nvSpPr>
              <p:spPr>
                <a:xfrm>
                  <a:off x="1909517" y="2979286"/>
                  <a:ext cx="3753092" cy="10350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0000" lIns="90000" spcFirstLastPara="1" rIns="90000" wrap="square" tIns="90000">
                  <a:normAutofit/>
                </a:bodyPr>
                <a:lstStyle/>
                <a:p>
                  <a:pPr indent="-171450" lvl="0" marL="171450" marR="0" rtl="0"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Char char="•"/>
                  </a:pPr>
                  <a:r>
                    <a:rPr lang="en-US" sz="1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Automating the fish classification task to address minor morphological differences and enhance accuracy</a:t>
                  </a:r>
                  <a:endParaRPr/>
                </a:p>
              </p:txBody>
            </p:sp>
          </p:grpSp>
          <p:sp>
            <p:nvSpPr>
              <p:cNvPr id="89" name="Google Shape;89;p3"/>
              <p:cNvSpPr/>
              <p:nvPr/>
            </p:nvSpPr>
            <p:spPr>
              <a:xfrm>
                <a:off x="2025151" y="2878996"/>
                <a:ext cx="4938279" cy="180000"/>
              </a:xfrm>
              <a:prstGeom prst="roundRect">
                <a:avLst>
                  <a:gd fmla="val 50000" name="adj"/>
                </a:avLst>
              </a:prstGeom>
              <a:solidFill>
                <a:srgbClr val="969696">
                  <a:alpha val="1490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90" name="Google Shape;90;p3"/>
            <p:cNvGrpSpPr/>
            <p:nvPr/>
          </p:nvGrpSpPr>
          <p:grpSpPr>
            <a:xfrm>
              <a:off x="7564473" y="3829428"/>
              <a:ext cx="4572001" cy="1692592"/>
              <a:chOff x="2527956" y="1219206"/>
              <a:chExt cx="4938278" cy="1828194"/>
            </a:xfrm>
          </p:grpSpPr>
          <p:grpSp>
            <p:nvGrpSpPr>
              <p:cNvPr id="91" name="Google Shape;91;p3"/>
              <p:cNvGrpSpPr/>
              <p:nvPr/>
            </p:nvGrpSpPr>
            <p:grpSpPr>
              <a:xfrm>
                <a:off x="2527956" y="1219206"/>
                <a:ext cx="4774433" cy="1632995"/>
                <a:chOff x="2404042" y="2438221"/>
                <a:chExt cx="4774433" cy="1632995"/>
              </a:xfrm>
            </p:grpSpPr>
            <p:sp>
              <p:nvSpPr>
                <p:cNvPr id="92" name="Google Shape;92;p3"/>
                <p:cNvSpPr txBox="1"/>
                <p:nvPr/>
              </p:nvSpPr>
              <p:spPr>
                <a:xfrm>
                  <a:off x="2404043" y="2438221"/>
                  <a:ext cx="2962967" cy="3950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45700" lIns="91425" spcFirstLastPara="1" rIns="91425" wrap="square" tIns="45700">
                  <a:normAutofit lnSpcReduction="10000"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Deliverables</a:t>
                  </a:r>
                  <a:endParaRPr b="1" sz="1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93" name="Google Shape;93;p3"/>
                <p:cNvSpPr/>
                <p:nvPr/>
              </p:nvSpPr>
              <p:spPr>
                <a:xfrm>
                  <a:off x="2404042" y="3101005"/>
                  <a:ext cx="4774433" cy="9702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0000" lIns="90000" spcFirstLastPara="1" rIns="90000" wrap="square" tIns="90000">
                  <a:normAutofit/>
                </a:bodyPr>
                <a:lstStyle/>
                <a:p>
                  <a:pPr indent="-171450" lvl="0" marL="171450" marR="0" rtl="0"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Char char="•"/>
                  </a:pPr>
                  <a:r>
                    <a:rPr lang="en-US" sz="1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Develop and implement a high-precision deep learning model for the classification of diverse species.</a:t>
                  </a:r>
                  <a:endParaRPr/>
                </a:p>
              </p:txBody>
            </p:sp>
          </p:grpSp>
          <p:sp>
            <p:nvSpPr>
              <p:cNvPr id="94" name="Google Shape;94;p3"/>
              <p:cNvSpPr/>
              <p:nvPr/>
            </p:nvSpPr>
            <p:spPr>
              <a:xfrm>
                <a:off x="2527958" y="2867400"/>
                <a:ext cx="4938276" cy="180000"/>
              </a:xfrm>
              <a:prstGeom prst="roundRect">
                <a:avLst>
                  <a:gd fmla="val 50000" name="adj"/>
                </a:avLst>
              </a:prstGeom>
              <a:solidFill>
                <a:srgbClr val="969696">
                  <a:alpha val="1490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95" name="Google Shape;95;p3"/>
          <p:cNvSpPr/>
          <p:nvPr/>
        </p:nvSpPr>
        <p:spPr>
          <a:xfrm>
            <a:off x="660399" y="2025522"/>
            <a:ext cx="4646106" cy="958287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Filling previous research gaps.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Integrating datasets for comprehensive insights.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Achieving efficiency and high precision with deep learning. </a:t>
            </a:r>
            <a:endParaRPr/>
          </a:p>
        </p:txBody>
      </p:sp>
      <p:sp>
        <p:nvSpPr>
          <p:cNvPr id="96" name="Google Shape;96;p3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270 Group 5</a:t>
            </a:r>
            <a:endParaRPr/>
          </a:p>
        </p:txBody>
      </p:sp>
      <p:sp>
        <p:nvSpPr>
          <p:cNvPr id="97" name="Google Shape;97;p3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Project Workflow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" name="Google Shape;10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430" y="1820881"/>
            <a:ext cx="9081140" cy="32162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270 Group 5</a:t>
            </a:r>
            <a:endParaRPr/>
          </a:p>
        </p:txBody>
      </p:sp>
      <p:sp>
        <p:nvSpPr>
          <p:cNvPr id="105" name="Google Shape;105;p4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Project Requirements</a:t>
            </a:r>
            <a:endParaRPr/>
          </a:p>
        </p:txBody>
      </p:sp>
      <p:grpSp>
        <p:nvGrpSpPr>
          <p:cNvPr id="111" name="Google Shape;111;p5"/>
          <p:cNvGrpSpPr/>
          <p:nvPr/>
        </p:nvGrpSpPr>
        <p:grpSpPr>
          <a:xfrm>
            <a:off x="673100" y="1413694"/>
            <a:ext cx="10845800" cy="4720406"/>
            <a:chOff x="660400" y="2633663"/>
            <a:chExt cx="10845800" cy="4720406"/>
          </a:xfrm>
        </p:grpSpPr>
        <p:grpSp>
          <p:nvGrpSpPr>
            <p:cNvPr id="112" name="Google Shape;112;p5"/>
            <p:cNvGrpSpPr/>
            <p:nvPr/>
          </p:nvGrpSpPr>
          <p:grpSpPr>
            <a:xfrm>
              <a:off x="660400" y="2633663"/>
              <a:ext cx="3444875" cy="4720406"/>
              <a:chOff x="660400" y="2633663"/>
              <a:chExt cx="3444875" cy="4720406"/>
            </a:xfrm>
          </p:grpSpPr>
          <p:sp>
            <p:nvSpPr>
              <p:cNvPr id="113" name="Google Shape;113;p5"/>
              <p:cNvSpPr/>
              <p:nvPr/>
            </p:nvSpPr>
            <p:spPr>
              <a:xfrm>
                <a:off x="660400" y="2633663"/>
                <a:ext cx="3444875" cy="795337"/>
              </a:xfrm>
              <a:prstGeom prst="roundRect">
                <a:avLst>
                  <a:gd fmla="val 7000" name="adj"/>
                </a:avLst>
              </a:prstGeom>
              <a:solidFill>
                <a:srgbClr val="383838">
                  <a:alpha val="4705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383838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666750" y="2633663"/>
                <a:ext cx="415925" cy="500062"/>
              </a:xfrm>
              <a:custGeom>
                <a:rect b="b" l="l" r="r" t="t"/>
                <a:pathLst>
                  <a:path extrusionOk="0" h="500062" w="415925">
                    <a:moveTo>
                      <a:pt x="111347" y="0"/>
                    </a:moveTo>
                    <a:lnTo>
                      <a:pt x="405138" y="0"/>
                    </a:lnTo>
                    <a:lnTo>
                      <a:pt x="407604" y="7944"/>
                    </a:lnTo>
                    <a:cubicBezTo>
                      <a:pt x="413060" y="34606"/>
                      <a:pt x="415925" y="62212"/>
                      <a:pt x="415925" y="90487"/>
                    </a:cubicBezTo>
                    <a:cubicBezTo>
                      <a:pt x="415925" y="316689"/>
                      <a:pt x="232552" y="500062"/>
                      <a:pt x="6350" y="500062"/>
                    </a:cubicBezTo>
                    <a:lnTo>
                      <a:pt x="0" y="499422"/>
                    </a:lnTo>
                    <a:lnTo>
                      <a:pt x="0" y="111347"/>
                    </a:lnTo>
                    <a:cubicBezTo>
                      <a:pt x="0" y="49852"/>
                      <a:pt x="49852" y="0"/>
                      <a:pt x="1113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189FE"/>
                  </a:gs>
                  <a:gs pos="50000">
                    <a:schemeClr val="accent1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5" name="Google Shape;115;p5"/>
              <p:cNvSpPr txBox="1"/>
              <p:nvPr/>
            </p:nvSpPr>
            <p:spPr>
              <a:xfrm>
                <a:off x="1023932" y="2760257"/>
                <a:ext cx="2881319" cy="4580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Functional Requirements</a:t>
                </a: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682558" y="3528059"/>
                <a:ext cx="3422717" cy="3826010"/>
              </a:xfrm>
              <a:prstGeom prst="roundRect">
                <a:avLst>
                  <a:gd fmla="val 2000" name="adj"/>
                </a:avLst>
              </a:prstGeom>
              <a:solidFill>
                <a:srgbClr val="383838">
                  <a:alpha val="4705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The system should be able to </a:t>
                </a:r>
                <a:endParaRPr/>
              </a:p>
              <a:p>
                <a:pPr indent="-171450" lvl="0" marL="171450" marR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Char char="•"/>
                </a:pPr>
                <a:r>
                  <a:rPr lang="en-US" sz="12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Classify input images into corresponding fish species.</a:t>
                </a:r>
                <a:endParaRPr/>
              </a:p>
              <a:p>
                <a:pPr indent="-171450" lvl="0" marL="171450" marR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Char char="•"/>
                </a:pPr>
                <a:r>
                  <a:rPr lang="en-US" sz="12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Leveraging Google Cloud Platform for storage and modelling</a:t>
                </a:r>
                <a:endParaRPr/>
              </a:p>
              <a:p>
                <a:pPr indent="-171450" lvl="0" marL="171450" marR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Char char="•"/>
                </a:pPr>
                <a:r>
                  <a:rPr lang="en-US" sz="12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Customizing pre-trained architectures from the Keras Python library for model development.</a:t>
                </a:r>
                <a:endParaRPr/>
              </a:p>
              <a:p>
                <a:pPr indent="-171450" lvl="0" marL="171450" marR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Char char="•"/>
                </a:pPr>
                <a:r>
                  <a:rPr lang="en-US" sz="12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Employ quantitative metrics (accuracy, F1 score, and learning loss) to evaluate model performance.</a:t>
                </a:r>
                <a:endParaRPr/>
              </a:p>
              <a:p>
                <a:pPr indent="-171450" lvl="0" marL="171450" marR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Char char="•"/>
                </a:pPr>
                <a:r>
                  <a:rPr lang="en-US" sz="12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Automate MLOps Capabilities Streamlined retraining as new images are collected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383838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117" name="Google Shape;117;p5"/>
            <p:cNvGrpSpPr/>
            <p:nvPr/>
          </p:nvGrpSpPr>
          <p:grpSpPr>
            <a:xfrm>
              <a:off x="4359307" y="2633663"/>
              <a:ext cx="3451225" cy="4677876"/>
              <a:chOff x="4359307" y="2633663"/>
              <a:chExt cx="3451225" cy="4677876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4359307" y="2633663"/>
                <a:ext cx="3444875" cy="795337"/>
              </a:xfrm>
              <a:prstGeom prst="roundRect">
                <a:avLst>
                  <a:gd fmla="val 7000" name="adj"/>
                </a:avLst>
              </a:prstGeom>
              <a:solidFill>
                <a:srgbClr val="383838">
                  <a:alpha val="4705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383838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4365657" y="2633663"/>
                <a:ext cx="415925" cy="500062"/>
              </a:xfrm>
              <a:custGeom>
                <a:rect b="b" l="l" r="r" t="t"/>
                <a:pathLst>
                  <a:path extrusionOk="0" h="500062" w="415925">
                    <a:moveTo>
                      <a:pt x="111347" y="0"/>
                    </a:moveTo>
                    <a:lnTo>
                      <a:pt x="405138" y="0"/>
                    </a:lnTo>
                    <a:lnTo>
                      <a:pt x="407604" y="7944"/>
                    </a:lnTo>
                    <a:cubicBezTo>
                      <a:pt x="413060" y="34606"/>
                      <a:pt x="415925" y="62212"/>
                      <a:pt x="415925" y="90487"/>
                    </a:cubicBezTo>
                    <a:cubicBezTo>
                      <a:pt x="415925" y="316689"/>
                      <a:pt x="232552" y="500062"/>
                      <a:pt x="6350" y="500062"/>
                    </a:cubicBezTo>
                    <a:lnTo>
                      <a:pt x="0" y="499422"/>
                    </a:lnTo>
                    <a:lnTo>
                      <a:pt x="0" y="111347"/>
                    </a:lnTo>
                    <a:cubicBezTo>
                      <a:pt x="0" y="49852"/>
                      <a:pt x="49852" y="0"/>
                      <a:pt x="1113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3CEF0"/>
                  </a:gs>
                  <a:gs pos="60000">
                    <a:schemeClr val="accent2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  <a:effectLst>
                <a:outerShdw blurRad="76200" rotWithShape="0" algn="ctr" dir="5400000" dist="50800">
                  <a:schemeClr val="accent2">
                    <a:alpha val="20000"/>
                  </a:schemeClr>
                </a:outerShdw>
              </a:effectLst>
            </p:spPr>
            <p:txBody>
              <a:bodyPr anchorCtr="0" anchor="ctr" bIns="45700" lIns="91425" spcFirstLastPara="1" rIns="91425" wrap="square" tIns="45700">
                <a:norm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0" name="Google Shape;120;p5"/>
              <p:cNvSpPr txBox="1"/>
              <p:nvPr/>
            </p:nvSpPr>
            <p:spPr>
              <a:xfrm>
                <a:off x="4922864" y="2767779"/>
                <a:ext cx="2487556" cy="4565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AI Requirements</a:t>
                </a: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4365657" y="3528059"/>
                <a:ext cx="3444875" cy="3783480"/>
              </a:xfrm>
              <a:prstGeom prst="roundRect">
                <a:avLst>
                  <a:gd fmla="val 2000" name="adj"/>
                </a:avLst>
              </a:prstGeom>
              <a:solidFill>
                <a:srgbClr val="383838">
                  <a:alpha val="4705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-171450" lvl="0" marL="1714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383838"/>
                  </a:buClr>
                  <a:buSzPts val="1200"/>
                  <a:buFont typeface="Arial"/>
                  <a:buChar char="•"/>
                </a:pPr>
                <a:r>
                  <a:rPr lang="en-US" sz="1200">
                    <a:solidFill>
                      <a:srgbClr val="38383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Utilize AI models capable of handling extensive datasets and autonomously identifying relationships within the data.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383838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-171450" lvl="0" marL="1714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383838"/>
                  </a:buClr>
                  <a:buSzPts val="1200"/>
                  <a:buFont typeface="Arial"/>
                  <a:buChar char="•"/>
                </a:pPr>
                <a:r>
                  <a:rPr lang="en-US" sz="1200">
                    <a:solidFill>
                      <a:srgbClr val="38383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Favor models that are robust and efficient, with a </a:t>
                </a:r>
                <a:r>
                  <a:rPr lang="en-US" sz="1200">
                    <a:solidFill>
                      <a:srgbClr val="38383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focus on supervised learning.</a:t>
                </a:r>
                <a:endParaRPr sz="1200">
                  <a:solidFill>
                    <a:srgbClr val="383838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4572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383838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-171450" lvl="0" marL="1714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383838"/>
                  </a:buClr>
                  <a:buSzPts val="1200"/>
                  <a:buFont typeface="Arial"/>
                  <a:buChar char="•"/>
                </a:pPr>
                <a:r>
                  <a:rPr lang="en-US" sz="1200">
                    <a:solidFill>
                      <a:srgbClr val="38383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Accurate species classification and detection using tailored convolutional neural networks.</a:t>
                </a:r>
                <a:endParaRPr sz="1200">
                  <a:solidFill>
                    <a:srgbClr val="383838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45720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383838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-171450" lvl="0" marL="1714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383838"/>
                  </a:buClr>
                  <a:buSzPts val="1200"/>
                  <a:buFont typeface="Arial"/>
                  <a:buChar char="•"/>
                </a:pPr>
                <a:r>
                  <a:rPr lang="en-US" sz="1200">
                    <a:solidFill>
                      <a:srgbClr val="38383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MobileNet enables optimizations for edge devices and Vision Transformers to enhance inter-pixel relationships.</a:t>
                </a:r>
                <a:endParaRPr sz="1200">
                  <a:solidFill>
                    <a:srgbClr val="383838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383838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-171450" lvl="0" marL="1714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383838"/>
                  </a:buClr>
                  <a:buSzPts val="1200"/>
                  <a:buFont typeface="Arial"/>
                  <a:buChar char="•"/>
                </a:pPr>
                <a:r>
                  <a:rPr lang="en-US" sz="1200">
                    <a:solidFill>
                      <a:srgbClr val="38383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Explore Inception-ResNet architectures f</a:t>
                </a:r>
                <a:r>
                  <a:rPr lang="en-US" sz="1200">
                    <a:solidFill>
                      <a:srgbClr val="38383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or improved performance.</a:t>
                </a:r>
                <a:endParaRPr/>
              </a:p>
            </p:txBody>
          </p:sp>
        </p:grpSp>
        <p:grpSp>
          <p:nvGrpSpPr>
            <p:cNvPr id="122" name="Google Shape;122;p5"/>
            <p:cNvGrpSpPr/>
            <p:nvPr/>
          </p:nvGrpSpPr>
          <p:grpSpPr>
            <a:xfrm>
              <a:off x="8061324" y="2633663"/>
              <a:ext cx="3444876" cy="4677876"/>
              <a:chOff x="8061324" y="2633663"/>
              <a:chExt cx="3444876" cy="4677876"/>
            </a:xfrm>
          </p:grpSpPr>
          <p:sp>
            <p:nvSpPr>
              <p:cNvPr id="123" name="Google Shape;123;p5"/>
              <p:cNvSpPr/>
              <p:nvPr/>
            </p:nvSpPr>
            <p:spPr>
              <a:xfrm>
                <a:off x="8061325" y="2633663"/>
                <a:ext cx="3444875" cy="795337"/>
              </a:xfrm>
              <a:prstGeom prst="roundRect">
                <a:avLst>
                  <a:gd fmla="val 7000" name="adj"/>
                </a:avLst>
              </a:prstGeom>
              <a:solidFill>
                <a:srgbClr val="383838">
                  <a:alpha val="4705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383838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8067675" y="2633663"/>
                <a:ext cx="415925" cy="500062"/>
              </a:xfrm>
              <a:custGeom>
                <a:rect b="b" l="l" r="r" t="t"/>
                <a:pathLst>
                  <a:path extrusionOk="0" h="500062" w="415925">
                    <a:moveTo>
                      <a:pt x="111347" y="0"/>
                    </a:moveTo>
                    <a:lnTo>
                      <a:pt x="405138" y="0"/>
                    </a:lnTo>
                    <a:lnTo>
                      <a:pt x="407604" y="7944"/>
                    </a:lnTo>
                    <a:cubicBezTo>
                      <a:pt x="413060" y="34606"/>
                      <a:pt x="415925" y="62212"/>
                      <a:pt x="415925" y="90487"/>
                    </a:cubicBezTo>
                    <a:cubicBezTo>
                      <a:pt x="415925" y="316689"/>
                      <a:pt x="232552" y="500062"/>
                      <a:pt x="6350" y="500062"/>
                    </a:cubicBezTo>
                    <a:lnTo>
                      <a:pt x="0" y="499422"/>
                    </a:lnTo>
                    <a:lnTo>
                      <a:pt x="0" y="111347"/>
                    </a:lnTo>
                    <a:cubicBezTo>
                      <a:pt x="0" y="49852"/>
                      <a:pt x="49852" y="0"/>
                      <a:pt x="1113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A9CEC"/>
                  </a:gs>
                  <a:gs pos="60000">
                    <a:schemeClr val="accent3"/>
                  </a:gs>
                  <a:gs pos="100000">
                    <a:schemeClr val="accent3"/>
                  </a:gs>
                </a:gsLst>
                <a:lin ang="2700000" scaled="0"/>
              </a:gradFill>
              <a:ln>
                <a:noFill/>
              </a:ln>
              <a:effectLst>
                <a:outerShdw blurRad="76200" rotWithShape="0" algn="ctr" dir="5400000" dist="50800">
                  <a:schemeClr val="accent3">
                    <a:alpha val="20000"/>
                  </a:schemeClr>
                </a:outerShdw>
              </a:effectLst>
            </p:spPr>
            <p:txBody>
              <a:bodyPr anchorCtr="0" anchor="ctr" bIns="45700" lIns="91425" spcFirstLastPara="1" rIns="91425" wrap="square" tIns="45700">
                <a:norm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5" name="Google Shape;125;p5"/>
              <p:cNvSpPr txBox="1"/>
              <p:nvPr/>
            </p:nvSpPr>
            <p:spPr>
              <a:xfrm>
                <a:off x="8624882" y="2767779"/>
                <a:ext cx="2487556" cy="4565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Data Requirements</a:t>
                </a:r>
                <a:endParaRPr/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8061324" y="3528059"/>
                <a:ext cx="3444875" cy="3783480"/>
              </a:xfrm>
              <a:prstGeom prst="roundRect">
                <a:avLst>
                  <a:gd fmla="val 2000" name="adj"/>
                </a:avLst>
              </a:prstGeom>
              <a:solidFill>
                <a:srgbClr val="383838">
                  <a:alpha val="4705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38383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The dataset should </a:t>
                </a:r>
                <a:endParaRPr sz="1200">
                  <a:solidFill>
                    <a:srgbClr val="383838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383838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-285750" lvl="0" marL="2857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383838"/>
                  </a:buClr>
                  <a:buSzPts val="1200"/>
                  <a:buFont typeface="Arial"/>
                  <a:buChar char="•"/>
                </a:pPr>
                <a:r>
                  <a:rPr lang="en-US" sz="1200">
                    <a:solidFill>
                      <a:srgbClr val="38383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Include a wide range of fish species from different habitats and regions.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383838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-285750" lvl="0" marL="2857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383838"/>
                  </a:buClr>
                  <a:buSzPts val="1200"/>
                  <a:buFont typeface="Arial"/>
                  <a:buChar char="•"/>
                </a:pPr>
                <a:r>
                  <a:rPr lang="en-US" sz="1200">
                    <a:solidFill>
                      <a:srgbClr val="38383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Ensure image quality, consistency and completeness.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383838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-285750" lvl="0" marL="2857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383838"/>
                  </a:buClr>
                  <a:buSzPts val="1200"/>
                  <a:buFont typeface="Arial"/>
                  <a:buChar char="•"/>
                </a:pPr>
                <a:r>
                  <a:rPr lang="en-US" sz="1200">
                    <a:solidFill>
                      <a:srgbClr val="38383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Be accurately labeled.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383838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-285750" lvl="0" marL="2857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383838"/>
                  </a:buClr>
                  <a:buSzPts val="1200"/>
                  <a:buFont typeface="Arial"/>
                  <a:buChar char="•"/>
                </a:pPr>
                <a:r>
                  <a:rPr lang="en-US" sz="1200">
                    <a:solidFill>
                      <a:srgbClr val="38383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Sufficiently large to effectively train machine learning models.</a:t>
                </a:r>
                <a:endParaRPr sz="1200">
                  <a:solidFill>
                    <a:srgbClr val="383838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127" name="Google Shape;127;p5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270 Group 5</a:t>
            </a:r>
            <a:endParaRPr/>
          </a:p>
        </p:txBody>
      </p:sp>
      <p:sp>
        <p:nvSpPr>
          <p:cNvPr id="128" name="Google Shape;128;p5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Technology Survey</a:t>
            </a:r>
            <a:endParaRPr/>
          </a:p>
        </p:txBody>
      </p:sp>
      <p:graphicFrame>
        <p:nvGraphicFramePr>
          <p:cNvPr id="134" name="Google Shape;134;p6"/>
          <p:cNvGraphicFramePr/>
          <p:nvPr/>
        </p:nvGraphicFramePr>
        <p:xfrm>
          <a:off x="660400" y="21164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{1A2ADD32-C0A3-41F6-82E8-088A53A6AA5E}</a:tableStyleId>
              </a:tblPr>
              <a:tblGrid>
                <a:gridCol w="1812350"/>
                <a:gridCol w="3007375"/>
                <a:gridCol w="1069675"/>
                <a:gridCol w="2459525"/>
                <a:gridCol w="25095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Dataset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 of species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Architecture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Result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Salman et al. (2016)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LifeCLEF-14,  LifeCLEF-15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10, 15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CNN-SVM, CNN-KNN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96.75% (LCF-14),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93.65% (LCF-15)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Rathi et al. (2017)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Fish4Knowledge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CNN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 of 96%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Tharwat et al. (2018)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Undisclosed data source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Weber’s Local Descriptor + LDA + AdaBoost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 of 96%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M.A. Iqbal et al. (2021)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QUT (training)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LifeCLEF-15 (testing)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Reduced AlexNet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 of 90%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Villon et al. (2021)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T0, T1, T2 (from 175 underwater videos)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Few-Shot Learning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Mean accuracy of (64.92 ± 14.55)% for k=30 shots on T0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Prasetyo et al. (2022)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Fish-gres, Fish4Knowledge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8, 23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MLR + VGGNet (VGG16 &amp; VGG19)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 of 98.5% (Fish-gres)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 of 97% (F4K)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5" name="Google Shape;135;p6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270 Group 5</a:t>
            </a:r>
            <a:endParaRPr/>
          </a:p>
        </p:txBody>
      </p:sp>
      <p:sp>
        <p:nvSpPr>
          <p:cNvPr id="136" name="Google Shape;136;p6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6"/>
          <p:cNvSpPr txBox="1"/>
          <p:nvPr/>
        </p:nvSpPr>
        <p:spPr>
          <a:xfrm>
            <a:off x="660399" y="1618614"/>
            <a:ext cx="329609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Comparison of existing solutions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 txBox="1"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Project Resource Requirements</a:t>
            </a:r>
            <a:endParaRPr/>
          </a:p>
        </p:txBody>
      </p:sp>
      <p:sp>
        <p:nvSpPr>
          <p:cNvPr id="143" name="Google Shape;143;p7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270 Group 5</a:t>
            </a:r>
            <a:endParaRPr/>
          </a:p>
        </p:txBody>
      </p:sp>
      <p:sp>
        <p:nvSpPr>
          <p:cNvPr id="144" name="Google Shape;144;p7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450" y="1028700"/>
            <a:ext cx="10275365" cy="521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 txBox="1"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Project Resource Requirements</a:t>
            </a:r>
            <a:endParaRPr/>
          </a:p>
        </p:txBody>
      </p:sp>
      <p:sp>
        <p:nvSpPr>
          <p:cNvPr id="151" name="Google Shape;151;p8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270 Group 5</a:t>
            </a:r>
            <a:endParaRPr/>
          </a:p>
        </p:txBody>
      </p:sp>
      <p:sp>
        <p:nvSpPr>
          <p:cNvPr id="152" name="Google Shape;152;p8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601298" y="991491"/>
            <a:ext cx="329609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and license used</a:t>
            </a:r>
            <a:endParaRPr/>
          </a:p>
        </p:txBody>
      </p:sp>
      <p:pic>
        <p:nvPicPr>
          <p:cNvPr id="154" name="Google Shape;1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399" y="1343122"/>
            <a:ext cx="10034886" cy="360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400" y="5028587"/>
            <a:ext cx="10034886" cy="1207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/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Project Plan – WBS</a:t>
            </a:r>
            <a:endParaRPr/>
          </a:p>
        </p:txBody>
      </p:sp>
      <p:sp>
        <p:nvSpPr>
          <p:cNvPr id="161" name="Google Shape;161;p9"/>
          <p:cNvSpPr txBox="1"/>
          <p:nvPr>
            <p:ph idx="11" type="ftr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270 Group 5</a:t>
            </a:r>
            <a:endParaRPr/>
          </a:p>
        </p:txBody>
      </p:sp>
      <p:sp>
        <p:nvSpPr>
          <p:cNvPr id="162" name="Google Shape;162;p9"/>
          <p:cNvSpPr txBox="1"/>
          <p:nvPr>
            <p:ph idx="12" type="sldNum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" name="Google Shape;1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791" y="1315129"/>
            <a:ext cx="9600417" cy="4554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signed by iSlide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002F57"/>
      </a:accent1>
      <a:accent2>
        <a:srgbClr val="34AEE6"/>
      </a:accent2>
      <a:accent3>
        <a:srgbClr val="A85EE0"/>
      </a:accent3>
      <a:accent4>
        <a:srgbClr val="DB74CD"/>
      </a:accent4>
      <a:accent5>
        <a:srgbClr val="AFDAED"/>
      </a:accent5>
      <a:accent6>
        <a:srgbClr val="7BB14F"/>
      </a:accent6>
      <a:hlink>
        <a:srgbClr val="F84D4D"/>
      </a:hlink>
      <a:folHlink>
        <a:srgbClr val="9797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2023-06-15T16:00:00Z</dcterms:created>
  <dc:creator>iSlide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7baaddd7-d19f-45d1-b5b2-b3573fcab7cf</vt:lpwstr>
  </property>
</Properties>
</file>